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erchi Serif" charset="1" panose="02000503060000020004"/>
      <p:regular r:id="rId16"/>
    </p:embeddedFont>
    <p:embeddedFont>
      <p:font typeface="Source Serif Pro" charset="1" panose="02040603050405020204"/>
      <p:regular r:id="rId17"/>
    </p:embeddedFont>
    <p:embeddedFont>
      <p:font typeface="Monterchi Serif Bold" charset="1" panose="02000503060000020004"/>
      <p:regular r:id="rId18"/>
    </p:embeddedFont>
    <p:embeddedFont>
      <p:font typeface="Source Serif Pro Bold" charset="1" panose="02040803050405020204"/>
      <p:regular r:id="rId19"/>
    </p:embeddedFont>
    <p:embeddedFont>
      <p:font typeface="Karimun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9098" y="2313544"/>
            <a:ext cx="14029804" cy="141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7"/>
              </a:lnSpc>
              <a:spcBef>
                <a:spcPct val="0"/>
              </a:spcBef>
            </a:pPr>
            <a:r>
              <a:rPr lang="en-US" sz="8226" spc="361">
                <a:solidFill>
                  <a:srgbClr val="3D2917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Proyecto Centro Terapéutico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30644" y="8635260"/>
            <a:ext cx="3626362" cy="94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Docente: </a:t>
            </a:r>
          </a:p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Francia Berna</a:t>
            </a:r>
          </a:p>
          <a:p>
            <a:pPr algn="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Sección: 002D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784" y="845686"/>
            <a:ext cx="3626362" cy="62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Fecha:</a:t>
            </a:r>
          </a:p>
          <a:p>
            <a:pPr algn="just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05/08/25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09883" y="3723838"/>
            <a:ext cx="7068235" cy="3148297"/>
          </a:xfrm>
          <a:custGeom>
            <a:avLst/>
            <a:gdLst/>
            <a:ahLst/>
            <a:cxnLst/>
            <a:rect r="r" b="b" t="t" l="l"/>
            <a:pathLst>
              <a:path h="3148297" w="7068235">
                <a:moveTo>
                  <a:pt x="0" y="0"/>
                </a:moveTo>
                <a:lnTo>
                  <a:pt x="7068234" y="0"/>
                </a:lnTo>
                <a:lnTo>
                  <a:pt x="7068234" y="3148297"/>
                </a:lnTo>
                <a:lnTo>
                  <a:pt x="0" y="314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5" t="-70608" r="-9645" b="-845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25078" y="8635260"/>
            <a:ext cx="3626362" cy="158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Realizado por:</a:t>
            </a:r>
          </a:p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Orlando Godoy</a:t>
            </a:r>
          </a:p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Miguel Román</a:t>
            </a:r>
          </a:p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Bairon Campos</a:t>
            </a:r>
          </a:p>
          <a:p>
            <a:pPr algn="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Felipe Ríos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9967" y="4313489"/>
            <a:ext cx="13428065" cy="268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67"/>
              </a:lnSpc>
            </a:pPr>
            <a:r>
              <a:rPr lang="en-US" b="true" sz="15762" spc="9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3731" y="2908846"/>
            <a:ext cx="12500537" cy="196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94"/>
              </a:lnSpc>
              <a:spcBef>
                <a:spcPct val="0"/>
              </a:spcBef>
            </a:pPr>
            <a:r>
              <a:rPr lang="en-US" sz="10924" spc="480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0569">
            <a:off x="-133144" y="269790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87580">
            <a:off x="8471676" y="-2760733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254268" y="11208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0795" y="1212372"/>
            <a:ext cx="10726410" cy="216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7"/>
              </a:lnSpc>
            </a:pPr>
            <a:r>
              <a:rPr lang="en-US" b="true" sz="12591" spc="76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8623" y="3292860"/>
            <a:ext cx="7430755" cy="459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01. Descripción del proyecto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02. Objetivo General | Específico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03. Alcances y limitaciones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04. Metodología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05. Cronograma</a:t>
            </a:r>
          </a:p>
          <a:p>
            <a:pPr algn="just">
              <a:lnSpc>
                <a:spcPts val="5311"/>
              </a:lnSpc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06. Tecnologías utilizadas</a:t>
            </a:r>
          </a:p>
          <a:p>
            <a:pPr algn="just" marL="0" indent="0" lvl="0">
              <a:lnSpc>
                <a:spcPts val="5311"/>
              </a:lnSpc>
              <a:spcBef>
                <a:spcPct val="0"/>
              </a:spcBef>
            </a:pPr>
            <a:r>
              <a:rPr lang="en-US" sz="3793" spc="8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07. Conclusiones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1440073" y="33150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3" y="0"/>
                </a:lnTo>
                <a:lnTo>
                  <a:pt x="9352493" y="5237397"/>
                </a:lnTo>
                <a:lnTo>
                  <a:pt x="0" y="52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578945" y="-622373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5291">
            <a:off x="-474417" y="253267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2391" y="3246737"/>
            <a:ext cx="6011563" cy="6011563"/>
          </a:xfrm>
          <a:custGeom>
            <a:avLst/>
            <a:gdLst/>
            <a:ahLst/>
            <a:cxnLst/>
            <a:rect r="r" b="b" t="t" l="l"/>
            <a:pathLst>
              <a:path h="6011563" w="6011563">
                <a:moveTo>
                  <a:pt x="0" y="0"/>
                </a:moveTo>
                <a:lnTo>
                  <a:pt x="6011563" y="0"/>
                </a:lnTo>
                <a:lnTo>
                  <a:pt x="6011563" y="6011563"/>
                </a:lnTo>
                <a:lnTo>
                  <a:pt x="0" y="6011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2518" y="1345333"/>
            <a:ext cx="1562296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b="true" sz="8032" spc="44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3751" y="4104717"/>
            <a:ext cx="7170249" cy="379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b="true" sz="2681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Dentro de Psyche es una plataforma digital para salud mental que moderniza la gestión clínica y administrativa, integrando fichas, sesiones, mensajería y reportes en un entorno seguro con apoyo de IA y análisis de datos, desarrollada bajo SCRUM para garantizar una evolución ágil y centrada en el usuario.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01578">
            <a:off x="7186003" y="-1947195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96820">
            <a:off x="10754572" y="1739819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7558" y="573521"/>
            <a:ext cx="5720728" cy="136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b="true" sz="8985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76769" y="2324791"/>
            <a:ext cx="5449646" cy="115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2"/>
              </a:lnSpc>
            </a:pPr>
            <a:r>
              <a:rPr lang="en-US" b="true" sz="7593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ESPECÍFICOS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2798" y="2462588"/>
            <a:ext cx="4334760" cy="102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0"/>
              </a:lnSpc>
            </a:pPr>
            <a:r>
              <a:rPr lang="en-US" b="true" sz="680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694" y="4143814"/>
            <a:ext cx="679798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b="true" sz="2699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Desarrollar una plataforma web integral para la gestión clínica y administrativa de un centro terapéutico, que optimice la adherencia y continuidad del tratamiento psicológico mediante soluciones seguras, escalables y confiables.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7515" y="4143814"/>
            <a:ext cx="8428155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8"/>
              </a:lnSpc>
            </a:pPr>
            <a:r>
              <a:rPr lang="en-US" sz="2532" b="true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Digitalizar y gestionar fichas clínicas de pacientes de forma segura.</a:t>
            </a:r>
          </a:p>
          <a:p>
            <a:pPr algn="just">
              <a:lnSpc>
                <a:spcPts val="3038"/>
              </a:lnSpc>
            </a:pPr>
          </a:p>
          <a:p>
            <a:pPr algn="just">
              <a:lnSpc>
                <a:spcPts val="3038"/>
              </a:lnSpc>
            </a:pPr>
            <a:r>
              <a:rPr lang="en-US" sz="2532" b="true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Crear la aplicación bajo el tipo de modelo PWA</a:t>
            </a:r>
          </a:p>
          <a:p>
            <a:pPr algn="just">
              <a:lnSpc>
                <a:spcPts val="3038"/>
              </a:lnSpc>
            </a:pPr>
          </a:p>
          <a:p>
            <a:pPr algn="just">
              <a:lnSpc>
                <a:spcPts val="3038"/>
              </a:lnSpc>
            </a:pPr>
            <a:r>
              <a:rPr lang="en-US" sz="2532" b="true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Implementar un sistema de recordatorios automáticos de citas y tareas terapéuticas.</a:t>
            </a:r>
          </a:p>
          <a:p>
            <a:pPr algn="just">
              <a:lnSpc>
                <a:spcPts val="3038"/>
              </a:lnSpc>
            </a:pPr>
          </a:p>
          <a:p>
            <a:pPr algn="just">
              <a:lnSpc>
                <a:spcPts val="3038"/>
              </a:lnSpc>
            </a:pPr>
            <a:r>
              <a:rPr lang="en-US" sz="2532" b="true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Facilitar la comunicación segura entre pacientes y psicólogos a través de mensajería interna.</a:t>
            </a:r>
          </a:p>
          <a:p>
            <a:pPr algn="just">
              <a:lnSpc>
                <a:spcPts val="3038"/>
              </a:lnSpc>
            </a:pPr>
          </a:p>
          <a:p>
            <a:pPr algn="just">
              <a:lnSpc>
                <a:spcPts val="3038"/>
              </a:lnSpc>
            </a:pPr>
            <a:r>
              <a:rPr lang="en-US" sz="2532" b="true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Aplicar metodologías ágiles (SCRUM) para planificar, desarrollar y evaluar los avances del proyecto.</a:t>
            </a:r>
          </a:p>
          <a:p>
            <a:pPr algn="just">
              <a:lnSpc>
                <a:spcPts val="303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1441686" y="-11552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153524" y="-568258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938" y="278920"/>
            <a:ext cx="9273744" cy="270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DESCRIPCIÓN DE LA 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938" y="3288032"/>
            <a:ext cx="11211827" cy="6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5"/>
              </a:lnSpc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Metodología</a:t>
            </a:r>
          </a:p>
          <a:p>
            <a:pPr algn="just" marL="614677" indent="-307339" lvl="1">
              <a:lnSpc>
                <a:spcPts val="3985"/>
              </a:lnSpc>
              <a:buFont typeface="Arial"/>
              <a:buChar char="•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SCRUM, con sprints de 2 semanas.</a:t>
            </a:r>
          </a:p>
          <a:p>
            <a:pPr algn="just" marL="614677" indent="-307339" lvl="1">
              <a:lnSpc>
                <a:spcPts val="3985"/>
              </a:lnSpc>
              <a:buFont typeface="Arial"/>
              <a:buChar char="•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Permite priorizar funcionalidades críticas, validar avances y entregar incrementos funcionales.</a:t>
            </a:r>
          </a:p>
          <a:p>
            <a:pPr algn="just">
              <a:lnSpc>
                <a:spcPts val="3985"/>
              </a:lnSpc>
            </a:pPr>
          </a:p>
          <a:p>
            <a:pPr algn="just">
              <a:lnSpc>
                <a:spcPts val="3985"/>
              </a:lnSpc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Etapas de trabajo</a:t>
            </a:r>
          </a:p>
          <a:p>
            <a:pPr algn="just" marL="614677" indent="-307339" lvl="1">
              <a:lnSpc>
                <a:spcPts val="3985"/>
              </a:lnSpc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Planificación inicial</a:t>
            </a:r>
          </a:p>
          <a:p>
            <a:pPr algn="just" marL="614677" indent="-307339" lvl="1">
              <a:lnSpc>
                <a:spcPts val="3985"/>
              </a:lnSpc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Diseño</a:t>
            </a:r>
          </a:p>
          <a:p>
            <a:pPr algn="just" marL="614677" indent="-307339" lvl="1">
              <a:lnSpc>
                <a:spcPts val="3985"/>
              </a:lnSpc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Desarrollo incremental</a:t>
            </a:r>
          </a:p>
          <a:p>
            <a:pPr algn="just" marL="614677" indent="-307339" lvl="1">
              <a:lnSpc>
                <a:spcPts val="3985"/>
              </a:lnSpc>
              <a:spcBef>
                <a:spcPct val="0"/>
              </a:spcBef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Pru</a:t>
            </a: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ebas y validación</a:t>
            </a:r>
          </a:p>
          <a:p>
            <a:pPr algn="just" marL="614677" indent="-307339" lvl="1">
              <a:lnSpc>
                <a:spcPts val="3985"/>
              </a:lnSpc>
              <a:spcBef>
                <a:spcPct val="0"/>
              </a:spcBef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Entrega</a:t>
            </a:r>
          </a:p>
          <a:p>
            <a:pPr algn="just" marL="614677" indent="-307339" lvl="1">
              <a:lnSpc>
                <a:spcPts val="3985"/>
              </a:lnSpc>
              <a:spcBef>
                <a:spcPct val="0"/>
              </a:spcBef>
              <a:buAutoNum type="arabicPeriod" startAt="1"/>
            </a:pPr>
            <a:r>
              <a:rPr lang="en-US" b="true" sz="2847" spc="62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Proyección futura</a:t>
            </a:r>
          </a:p>
          <a:p>
            <a:pPr algn="just">
              <a:lnSpc>
                <a:spcPts val="39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56388">
            <a:off x="-919416" y="-2027263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53139">
            <a:off x="8102038" y="26578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4" y="0"/>
                </a:lnTo>
                <a:lnTo>
                  <a:pt x="12810334" y="13249774"/>
                </a:lnTo>
                <a:lnTo>
                  <a:pt x="0" y="13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048451" y="-568258"/>
            <a:ext cx="8457567" cy="4736238"/>
          </a:xfrm>
          <a:custGeom>
            <a:avLst/>
            <a:gdLst/>
            <a:ahLst/>
            <a:cxnLst/>
            <a:rect r="r" b="b" t="t" l="l"/>
            <a:pathLst>
              <a:path h="4736238" w="8457567">
                <a:moveTo>
                  <a:pt x="0" y="0"/>
                </a:moveTo>
                <a:lnTo>
                  <a:pt x="8457567" y="0"/>
                </a:lnTo>
                <a:lnTo>
                  <a:pt x="8457567" y="4736238"/>
                </a:lnTo>
                <a:lnTo>
                  <a:pt x="0" y="4736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95452" y="7050310"/>
            <a:ext cx="6915817" cy="3872858"/>
          </a:xfrm>
          <a:custGeom>
            <a:avLst/>
            <a:gdLst/>
            <a:ahLst/>
            <a:cxnLst/>
            <a:rect r="r" b="b" t="t" l="l"/>
            <a:pathLst>
              <a:path h="3872858" w="6915817">
                <a:moveTo>
                  <a:pt x="0" y="0"/>
                </a:moveTo>
                <a:lnTo>
                  <a:pt x="6915817" y="0"/>
                </a:lnTo>
                <a:lnTo>
                  <a:pt x="6915817" y="3872858"/>
                </a:lnTo>
                <a:lnTo>
                  <a:pt x="0" y="387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65714" y="3531986"/>
            <a:ext cx="4211520" cy="3358687"/>
          </a:xfrm>
          <a:custGeom>
            <a:avLst/>
            <a:gdLst/>
            <a:ahLst/>
            <a:cxnLst/>
            <a:rect r="r" b="b" t="t" l="l"/>
            <a:pathLst>
              <a:path h="3358687" w="4211520">
                <a:moveTo>
                  <a:pt x="0" y="0"/>
                </a:moveTo>
                <a:lnTo>
                  <a:pt x="4211520" y="0"/>
                </a:lnTo>
                <a:lnTo>
                  <a:pt x="4211520" y="3358687"/>
                </a:lnTo>
                <a:lnTo>
                  <a:pt x="0" y="335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9134" y="1656986"/>
            <a:ext cx="7289732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JUSTIFICACIÓN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9999" y="4110830"/>
            <a:ext cx="6627193" cy="225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156" indent="-278078" lvl="1">
              <a:lnSpc>
                <a:spcPts val="3606"/>
              </a:lnSpc>
              <a:buFont typeface="Arial"/>
              <a:buChar char="•"/>
            </a:pPr>
            <a:r>
              <a:rPr lang="en-US" b="true" sz="2575" spc="56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Requisitos cambiantes</a:t>
            </a:r>
          </a:p>
          <a:p>
            <a:pPr algn="l" marL="556156" indent="-278078" lvl="1">
              <a:lnSpc>
                <a:spcPts val="3606"/>
              </a:lnSpc>
              <a:buFont typeface="Arial"/>
              <a:buChar char="•"/>
            </a:pPr>
            <a:r>
              <a:rPr lang="en-US" b="true" sz="2575" spc="56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Entregas incrementales y funcionales</a:t>
            </a:r>
          </a:p>
          <a:p>
            <a:pPr algn="l" marL="556156" indent="-278078" lvl="1">
              <a:lnSpc>
                <a:spcPts val="3606"/>
              </a:lnSpc>
              <a:buFont typeface="Arial"/>
              <a:buChar char="•"/>
            </a:pPr>
            <a:r>
              <a:rPr lang="en-US" b="true" sz="2575" spc="56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Trabajo en equipo y roles claros</a:t>
            </a:r>
          </a:p>
          <a:p>
            <a:pPr algn="l" marL="556156" indent="-278078" lvl="1">
              <a:lnSpc>
                <a:spcPts val="3606"/>
              </a:lnSpc>
              <a:buFont typeface="Arial"/>
              <a:buChar char="•"/>
            </a:pPr>
            <a:r>
              <a:rPr lang="en-US" b="true" sz="2575" spc="56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Transparencia y control del progreso</a:t>
            </a:r>
          </a:p>
          <a:p>
            <a:pPr algn="l" marL="556156" indent="-278078" lvl="1">
              <a:lnSpc>
                <a:spcPts val="3606"/>
              </a:lnSpc>
              <a:buFont typeface="Arial"/>
              <a:buChar char="•"/>
            </a:pPr>
            <a:r>
              <a:rPr lang="en-US" b="true" sz="2575" spc="56">
                <a:solidFill>
                  <a:srgbClr val="3D2917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Mejora continua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90" y="1525166"/>
            <a:ext cx="17629820" cy="8572500"/>
          </a:xfrm>
          <a:custGeom>
            <a:avLst/>
            <a:gdLst/>
            <a:ahLst/>
            <a:cxnLst/>
            <a:rect r="r" b="b" t="t" l="l"/>
            <a:pathLst>
              <a:path h="8572500" w="17629820">
                <a:moveTo>
                  <a:pt x="0" y="0"/>
                </a:moveTo>
                <a:lnTo>
                  <a:pt x="17629820" y="0"/>
                </a:lnTo>
                <a:lnTo>
                  <a:pt x="1762982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8084" y="342900"/>
            <a:ext cx="860357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4"/>
              </a:lnSpc>
            </a:pPr>
            <a:r>
              <a:rPr lang="en-US" b="true" sz="90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CRONOGRAMA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1085">
            <a:off x="9274106" y="-3221703"/>
            <a:ext cx="11083612" cy="11463819"/>
          </a:xfrm>
          <a:custGeom>
            <a:avLst/>
            <a:gdLst/>
            <a:ahLst/>
            <a:cxnLst/>
            <a:rect r="r" b="b" t="t" l="l"/>
            <a:pathLst>
              <a:path h="11463819" w="11083612">
                <a:moveTo>
                  <a:pt x="0" y="0"/>
                </a:moveTo>
                <a:lnTo>
                  <a:pt x="11083612" y="0"/>
                </a:lnTo>
                <a:lnTo>
                  <a:pt x="11083612" y="11463820"/>
                </a:lnTo>
                <a:lnTo>
                  <a:pt x="0" y="114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5825" y="3156058"/>
            <a:ext cx="2240007" cy="2310007"/>
          </a:xfrm>
          <a:custGeom>
            <a:avLst/>
            <a:gdLst/>
            <a:ahLst/>
            <a:cxnLst/>
            <a:rect r="r" b="b" t="t" l="l"/>
            <a:pathLst>
              <a:path h="2310007" w="2240007">
                <a:moveTo>
                  <a:pt x="0" y="0"/>
                </a:moveTo>
                <a:lnTo>
                  <a:pt x="2240007" y="0"/>
                </a:lnTo>
                <a:lnTo>
                  <a:pt x="2240007" y="2310008"/>
                </a:lnTo>
                <a:lnTo>
                  <a:pt x="0" y="2310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3306" y="7338025"/>
            <a:ext cx="2059568" cy="2059568"/>
          </a:xfrm>
          <a:custGeom>
            <a:avLst/>
            <a:gdLst/>
            <a:ahLst/>
            <a:cxnLst/>
            <a:rect r="r" b="b" t="t" l="l"/>
            <a:pathLst>
              <a:path h="2059568" w="2059568">
                <a:moveTo>
                  <a:pt x="0" y="0"/>
                </a:moveTo>
                <a:lnTo>
                  <a:pt x="2059568" y="0"/>
                </a:lnTo>
                <a:lnTo>
                  <a:pt x="2059568" y="2059568"/>
                </a:lnTo>
                <a:lnTo>
                  <a:pt x="0" y="205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1253" y="7300403"/>
            <a:ext cx="2330211" cy="2097190"/>
          </a:xfrm>
          <a:custGeom>
            <a:avLst/>
            <a:gdLst/>
            <a:ahLst/>
            <a:cxnLst/>
            <a:rect r="r" b="b" t="t" l="l"/>
            <a:pathLst>
              <a:path h="2097190" w="2330211">
                <a:moveTo>
                  <a:pt x="0" y="0"/>
                </a:moveTo>
                <a:lnTo>
                  <a:pt x="2330211" y="0"/>
                </a:lnTo>
                <a:lnTo>
                  <a:pt x="2330211" y="2097190"/>
                </a:lnTo>
                <a:lnTo>
                  <a:pt x="0" y="209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2361" y="7197119"/>
            <a:ext cx="2233154" cy="2200474"/>
          </a:xfrm>
          <a:custGeom>
            <a:avLst/>
            <a:gdLst/>
            <a:ahLst/>
            <a:cxnLst/>
            <a:rect r="r" b="b" t="t" l="l"/>
            <a:pathLst>
              <a:path h="2200474" w="2233154">
                <a:moveTo>
                  <a:pt x="0" y="0"/>
                </a:moveTo>
                <a:lnTo>
                  <a:pt x="2233154" y="0"/>
                </a:lnTo>
                <a:lnTo>
                  <a:pt x="2233154" y="2200474"/>
                </a:lnTo>
                <a:lnTo>
                  <a:pt x="0" y="220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00815" y="3065023"/>
            <a:ext cx="3996758" cy="2822710"/>
          </a:xfrm>
          <a:custGeom>
            <a:avLst/>
            <a:gdLst/>
            <a:ahLst/>
            <a:cxnLst/>
            <a:rect r="r" b="b" t="t" l="l"/>
            <a:pathLst>
              <a:path h="2822710" w="3996758">
                <a:moveTo>
                  <a:pt x="0" y="0"/>
                </a:moveTo>
                <a:lnTo>
                  <a:pt x="3996758" y="0"/>
                </a:lnTo>
                <a:lnTo>
                  <a:pt x="3996758" y="2822710"/>
                </a:lnTo>
                <a:lnTo>
                  <a:pt x="0" y="2822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75410" y="7214184"/>
            <a:ext cx="3783890" cy="2307250"/>
          </a:xfrm>
          <a:custGeom>
            <a:avLst/>
            <a:gdLst/>
            <a:ahLst/>
            <a:cxnLst/>
            <a:rect r="r" b="b" t="t" l="l"/>
            <a:pathLst>
              <a:path h="2307250" w="3783890">
                <a:moveTo>
                  <a:pt x="0" y="0"/>
                </a:moveTo>
                <a:lnTo>
                  <a:pt x="3783890" y="0"/>
                </a:lnTo>
                <a:lnTo>
                  <a:pt x="3783890" y="2307250"/>
                </a:lnTo>
                <a:lnTo>
                  <a:pt x="0" y="230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1504" y="1028700"/>
            <a:ext cx="1402499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4"/>
              </a:lnSpc>
            </a:pPr>
            <a:r>
              <a:rPr lang="en-US" b="true" sz="90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9768" y="4293855"/>
            <a:ext cx="3708464" cy="4114800"/>
          </a:xfrm>
          <a:custGeom>
            <a:avLst/>
            <a:gdLst/>
            <a:ahLst/>
            <a:cxnLst/>
            <a:rect r="r" b="b" t="t" l="l"/>
            <a:pathLst>
              <a:path h="4114800" w="3708464">
                <a:moveTo>
                  <a:pt x="0" y="0"/>
                </a:moveTo>
                <a:lnTo>
                  <a:pt x="3708464" y="0"/>
                </a:lnTo>
                <a:lnTo>
                  <a:pt x="37084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75678" y="2152756"/>
            <a:ext cx="10536618" cy="173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2"/>
              </a:lnSpc>
            </a:pPr>
            <a:r>
              <a:rPr lang="en-US" b="true" sz="10116" spc="617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CONCLUSIONES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DAGx9-nk53g</dc:identifier>
  <dcterms:modified xsi:type="dcterms:W3CDTF">2011-08-01T06:04:30Z</dcterms:modified>
  <cp:revision>1</cp:revision>
  <dc:title>Presentación Número 1 Dentro de Psyche</dc:title>
</cp:coreProperties>
</file>